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63" r:id="rId3"/>
    <p:sldId id="257" r:id="rId4"/>
    <p:sldId id="265" r:id="rId5"/>
    <p:sldId id="266" r:id="rId6"/>
    <p:sldId id="269" r:id="rId7"/>
    <p:sldId id="267" r:id="rId8"/>
    <p:sldId id="270" r:id="rId9"/>
    <p:sldId id="271" r:id="rId10"/>
    <p:sldId id="272" r:id="rId11"/>
    <p:sldId id="268" r:id="rId12"/>
    <p:sldId id="273" r:id="rId13"/>
    <p:sldId id="274" r:id="rId14"/>
    <p:sldId id="275" r:id="rId15"/>
    <p:sldId id="276" r:id="rId16"/>
    <p:sldId id="278" r:id="rId17"/>
    <p:sldId id="262" r:id="rId18"/>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92" autoAdjust="0"/>
  </p:normalViewPr>
  <p:slideViewPr>
    <p:cSldViewPr snapToGrid="0">
      <p:cViewPr varScale="1">
        <p:scale>
          <a:sx n="45" d="100"/>
          <a:sy n="45" d="100"/>
        </p:scale>
        <p:origin x="60" y="5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07: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a:p>
        </p:txBody>
      </p:sp>
      <p:sp>
        <p:nvSpPr>
          <p:cNvPr id="96" name="Google Shape;96;p10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a:p>
        </p:txBody>
      </p:sp>
      <p:sp>
        <p:nvSpPr>
          <p:cNvPr id="104" name="Google Shape;104;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4439f79b4_0_4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104439f79b4_0_45: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endParaRPr/>
          </a:p>
        </p:txBody>
      </p:sp>
      <p:sp>
        <p:nvSpPr>
          <p:cNvPr id="143" name="Google Shape;143;g104439f79b4_0_45: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2596242" y="365125"/>
            <a:ext cx="875755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4035425" y="-1141412"/>
            <a:ext cx="412115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11"/>
          <p:cNvSpPr txBox="1">
            <a:spLocks noGrp="1"/>
          </p:cNvSpPr>
          <p:nvPr>
            <p:ph type="sldNum" idx="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12"/>
          <p:cNvSpPr txBox="1">
            <a:spLocks noGrp="1"/>
          </p:cNvSpPr>
          <p:nvPr>
            <p:ph type="sldNum" idx="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
          <p:cNvSpPr txBox="1">
            <a:spLocks noGrp="1"/>
          </p:cNvSpPr>
          <p:nvPr>
            <p:ph type="sldNum" idx="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596242" y="365125"/>
            <a:ext cx="875755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2055813"/>
            <a:ext cx="10515600" cy="41211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596242" y="365125"/>
            <a:ext cx="875755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5"/>
          <p:cNvSpPr txBox="1">
            <a:spLocks noGrp="1"/>
          </p:cNvSpPr>
          <p:nvPr>
            <p:ph type="sldNum" idx="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2628900" y="365125"/>
            <a:ext cx="872648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9788" y="1857375"/>
            <a:ext cx="5157787" cy="6477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6172200" y="1857375"/>
            <a:ext cx="5183188" cy="6477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6"/>
          <p:cNvSpPr txBox="1">
            <a:spLocks noGrp="1"/>
          </p:cNvSpPr>
          <p:nvPr>
            <p:ph type="sldNum" idx="5"/>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7"/>
          <p:cNvSpPr txBox="1">
            <a:spLocks noGrp="1"/>
          </p:cNvSpPr>
          <p:nvPr>
            <p:ph type="sldNum" idx="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596242" y="365125"/>
            <a:ext cx="875755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8200" y="2008413"/>
            <a:ext cx="5181600" cy="4168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body" idx="2"/>
          </p:nvPr>
        </p:nvSpPr>
        <p:spPr>
          <a:xfrm>
            <a:off x="6172200" y="2008413"/>
            <a:ext cx="5181600" cy="41685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8"/>
          <p:cNvSpPr txBox="1">
            <a:spLocks noGrp="1"/>
          </p:cNvSpPr>
          <p:nvPr>
            <p:ph type="sldNum" idx="3"/>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9"/>
          <p:cNvSpPr txBox="1">
            <a:spLocks noGrp="1"/>
          </p:cNvSpPr>
          <p:nvPr>
            <p:ph type="sldNum" idx="3"/>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0"/>
          <p:cNvSpPr txBox="1">
            <a:spLocks noGrp="1"/>
          </p:cNvSpPr>
          <p:nvPr>
            <p:ph type="sldNum" idx="3"/>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slide2.jpg"/>
          <p:cNvPicPr preferRelativeResize="0"/>
          <p:nvPr/>
        </p:nvPicPr>
        <p:blipFill rotWithShape="1">
          <a:blip r:embed="rId13">
            <a:alphaModFix/>
          </a:blip>
          <a:srcRect/>
          <a:stretch/>
        </p:blipFill>
        <p:spPr>
          <a:xfrm>
            <a:off x="-7100" y="0"/>
            <a:ext cx="12250224" cy="6858000"/>
          </a:xfrm>
          <a:prstGeom prst="rect">
            <a:avLst/>
          </a:prstGeom>
          <a:noFill/>
          <a:ln>
            <a:noFill/>
          </a:ln>
        </p:spPr>
      </p:pic>
      <p:sp>
        <p:nvSpPr>
          <p:cNvPr id="11" name="Google Shape;11;p1"/>
          <p:cNvSpPr txBox="1">
            <a:spLocks noGrp="1"/>
          </p:cNvSpPr>
          <p:nvPr>
            <p:ph type="title"/>
          </p:nvPr>
        </p:nvSpPr>
        <p:spPr>
          <a:xfrm>
            <a:off x="2596242" y="365125"/>
            <a:ext cx="8757557"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38200" y="2055813"/>
            <a:ext cx="10515600" cy="41211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p:nvPr/>
        </p:nvSpPr>
        <p:spPr>
          <a:xfrm>
            <a:off x="0" y="0"/>
            <a:ext cx="12192000" cy="6858000"/>
          </a:xfrm>
          <a:prstGeom prst="rect">
            <a:avLst/>
          </a:prstGeom>
          <a:solidFill>
            <a:srgbClr val="0A3C93">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 name="Google Shape;99;p13"/>
          <p:cNvSpPr txBox="1">
            <a:spLocks noGrp="1"/>
          </p:cNvSpPr>
          <p:nvPr>
            <p:ph type="ctrTitle"/>
          </p:nvPr>
        </p:nvSpPr>
        <p:spPr>
          <a:xfrm>
            <a:off x="1524000" y="2235200"/>
            <a:ext cx="9144000" cy="2387600"/>
          </a:xfrm>
        </p:spPr>
        <p:txBody>
          <a:bodyPr spcFirstLastPara="1" wrap="square" lIns="91425" tIns="45700" rIns="91425" bIns="45700" anchor="b" anchorCtr="0">
            <a:normAutofit/>
          </a:bodyPr>
          <a:lstStyle/>
          <a:p>
            <a:pPr lvl="0"/>
            <a:r>
              <a:rPr lang="en-US" sz="7200" dirty="0">
                <a:solidFill>
                  <a:schemeClr val="bg1"/>
                </a:solidFill>
                <a:effectLst>
                  <a:outerShdw blurRad="38100" dist="38100" dir="2700000" algn="tl">
                    <a:srgbClr val="000000">
                      <a:alpha val="43137"/>
                    </a:srgbClr>
                  </a:outerShdw>
                </a:effectLst>
              </a:rPr>
              <a:t>The Challenge of History</a:t>
            </a:r>
          </a:p>
        </p:txBody>
      </p:sp>
      <p:sp>
        <p:nvSpPr>
          <p:cNvPr id="101" name="Google Shape;101;p13"/>
          <p:cNvSpPr txBox="1">
            <a:spLocks noGrp="1"/>
          </p:cNvSpPr>
          <p:nvPr>
            <p:ph type="sldNum" idx="12"/>
          </p:nvPr>
        </p:nvSpPr>
        <p:spPr>
          <a:xfrm>
            <a:off x="11830200" y="6203925"/>
            <a:ext cx="438000" cy="365100"/>
          </a:xfrm>
          <a:noFill/>
          <a:ln>
            <a:noFill/>
          </a:ln>
        </p:spPr>
        <p:txBody>
          <a:bodyPr spcFirstLastPara="1" wrap="square" lIns="91425" tIns="45700" rIns="91425" bIns="45700" anchor="ctr" anchorCtr="0">
            <a:noAutofit/>
          </a:bodyPr>
          <a:lstStyle/>
          <a:p>
            <a:pPr lvl="0"/>
            <a:fld id="{00000000-1234-1234-1234-123412341234}" type="slidenum">
              <a:rPr lang="en-US">
                <a:sym typeface="Arial"/>
              </a:rPr>
              <a:pPr lvl="0"/>
              <a:t>1</a:t>
            </a:fld>
            <a:endParaRPr lang="en-US">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solidFill>
              </a:rPr>
              <a:t>Who was the first female president of NAHSE?</a:t>
            </a:r>
          </a:p>
        </p:txBody>
      </p:sp>
      <p:sp>
        <p:nvSpPr>
          <p:cNvPr id="3" name="Text Placeholder 2"/>
          <p:cNvSpPr>
            <a:spLocks noGrp="1"/>
          </p:cNvSpPr>
          <p:nvPr>
            <p:ph type="body" idx="1"/>
          </p:nvPr>
        </p:nvSpPr>
        <p:spPr>
          <a:xfrm>
            <a:off x="838200" y="2055813"/>
            <a:ext cx="5257800" cy="4121150"/>
          </a:xfrm>
        </p:spPr>
        <p:txBody>
          <a:bodyPr/>
          <a:lstStyle/>
          <a:p>
            <a:pPr marL="114300" indent="0">
              <a:buNone/>
            </a:pPr>
            <a:r>
              <a:rPr lang="en-US" b="1" dirty="0"/>
              <a:t>Florence Gaynor, 1975</a:t>
            </a:r>
          </a:p>
          <a:p>
            <a:r>
              <a:rPr lang="en-US" sz="2800" dirty="0"/>
              <a:t> First Black female of an academic medical center in Newark, NJ; born in Jersey City, NJ</a:t>
            </a:r>
            <a:endParaRPr lang="en-US" dirty="0"/>
          </a:p>
          <a:p>
            <a:r>
              <a:rPr lang="en-US" sz="2800" dirty="0"/>
              <a:t>Nurse by training, MPH from NY University, studied at U of Oslo in Norway</a:t>
            </a:r>
            <a:endParaRPr lang="en-US" dirty="0"/>
          </a:p>
        </p:txBody>
      </p:sp>
      <p:pic>
        <p:nvPicPr>
          <p:cNvPr id="2050" name="Picture 2"/>
          <p:cNvPicPr>
            <a:picLocks noChangeAspect="1" noChangeArrowheads="1"/>
          </p:cNvPicPr>
          <p:nvPr/>
        </p:nvPicPr>
        <p:blipFill>
          <a:blip r:embed="rId2" cstate="screen"/>
          <a:srcRect/>
          <a:stretch>
            <a:fillRect/>
          </a:stretch>
        </p:blipFill>
        <p:spPr bwMode="auto">
          <a:xfrm>
            <a:off x="6314053" y="1309364"/>
            <a:ext cx="5522454" cy="2981070"/>
          </a:xfrm>
          <a:prstGeom prst="rect">
            <a:avLst/>
          </a:prstGeom>
          <a:noFill/>
          <a:ln w="9525">
            <a:noFill/>
            <a:miter lim="800000"/>
            <a:headEnd/>
            <a:tailEnd/>
          </a:ln>
        </p:spPr>
      </p:pic>
      <p:pic>
        <p:nvPicPr>
          <p:cNvPr id="5" name="Picture 4" descr="A person wearing glasses&#10;&#10;Description automatically generated with low confidence">
            <a:extLst>
              <a:ext uri="{FF2B5EF4-FFF2-40B4-BE49-F238E27FC236}">
                <a16:creationId xmlns:a16="http://schemas.microsoft.com/office/drawing/2014/main" id="{8F39A12D-99B5-4590-8BC3-53F39BDA72CD}"/>
              </a:ext>
            </a:extLst>
          </p:cNvPr>
          <p:cNvPicPr>
            <a:picLocks noChangeAspect="1"/>
          </p:cNvPicPr>
          <p:nvPr/>
        </p:nvPicPr>
        <p:blipFill>
          <a:blip r:embed="rId3"/>
          <a:stretch>
            <a:fillRect/>
          </a:stretch>
        </p:blipFill>
        <p:spPr>
          <a:xfrm>
            <a:off x="8382000" y="3522676"/>
            <a:ext cx="2001691" cy="2573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solidFill>
              </a:rPr>
              <a:t>What number President is </a:t>
            </a:r>
            <a:br>
              <a:rPr lang="en-US" dirty="0">
                <a:solidFill>
                  <a:schemeClr val="bg2"/>
                </a:solidFill>
              </a:rPr>
            </a:br>
            <a:r>
              <a:rPr lang="en-US" dirty="0">
                <a:solidFill>
                  <a:schemeClr val="bg2"/>
                </a:solidFill>
              </a:rPr>
              <a:t>Fabian Stone?</a:t>
            </a:r>
          </a:p>
        </p:txBody>
      </p:sp>
      <p:sp>
        <p:nvSpPr>
          <p:cNvPr id="3" name="Text Placeholder 2"/>
          <p:cNvSpPr>
            <a:spLocks noGrp="1"/>
          </p:cNvSpPr>
          <p:nvPr>
            <p:ph type="body" idx="1"/>
          </p:nvPr>
        </p:nvSpPr>
        <p:spPr>
          <a:xfrm>
            <a:off x="3614602" y="2730022"/>
            <a:ext cx="2438400" cy="2247963"/>
          </a:xfrm>
        </p:spPr>
        <p:txBody>
          <a:bodyPr>
            <a:normAutofit/>
          </a:bodyPr>
          <a:lstStyle/>
          <a:p>
            <a:pPr marL="114300" indent="0">
              <a:buNone/>
            </a:pPr>
            <a:r>
              <a:rPr lang="en-US" sz="5400" dirty="0"/>
              <a:t>#28</a:t>
            </a:r>
          </a:p>
        </p:txBody>
      </p:sp>
      <p:pic>
        <p:nvPicPr>
          <p:cNvPr id="4" name="Picture 3">
            <a:extLst>
              <a:ext uri="{FF2B5EF4-FFF2-40B4-BE49-F238E27FC236}">
                <a16:creationId xmlns:a16="http://schemas.microsoft.com/office/drawing/2014/main" id="{FF4B2815-AA6F-411E-BBEE-6AA315ECE941}"/>
              </a:ext>
            </a:extLst>
          </p:cNvPr>
          <p:cNvPicPr>
            <a:picLocks noChangeAspect="1"/>
          </p:cNvPicPr>
          <p:nvPr/>
        </p:nvPicPr>
        <p:blipFill>
          <a:blip r:embed="rId2"/>
          <a:stretch>
            <a:fillRect/>
          </a:stretch>
        </p:blipFill>
        <p:spPr>
          <a:xfrm>
            <a:off x="6717793" y="1531044"/>
            <a:ext cx="3151966" cy="46459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NAHSE Leadership 2021-2023</a:t>
            </a:r>
          </a:p>
        </p:txBody>
      </p:sp>
      <p:pic>
        <p:nvPicPr>
          <p:cNvPr id="5" name="Picture 4">
            <a:extLst>
              <a:ext uri="{FF2B5EF4-FFF2-40B4-BE49-F238E27FC236}">
                <a16:creationId xmlns:a16="http://schemas.microsoft.com/office/drawing/2014/main" id="{C4772DC5-27DE-42F1-9BCC-6628EFA04CA3}"/>
              </a:ext>
            </a:extLst>
          </p:cNvPr>
          <p:cNvPicPr>
            <a:picLocks noChangeAspect="1"/>
          </p:cNvPicPr>
          <p:nvPr/>
        </p:nvPicPr>
        <p:blipFill>
          <a:blip r:embed="rId2"/>
          <a:stretch>
            <a:fillRect/>
          </a:stretch>
        </p:blipFill>
        <p:spPr>
          <a:xfrm>
            <a:off x="2457928" y="2459295"/>
            <a:ext cx="2393706" cy="2283393"/>
          </a:xfrm>
          <a:prstGeom prst="rect">
            <a:avLst/>
          </a:prstGeom>
        </p:spPr>
      </p:pic>
      <p:pic>
        <p:nvPicPr>
          <p:cNvPr id="6" name="Picture 5">
            <a:extLst>
              <a:ext uri="{FF2B5EF4-FFF2-40B4-BE49-F238E27FC236}">
                <a16:creationId xmlns:a16="http://schemas.microsoft.com/office/drawing/2014/main" id="{8D99A559-F906-4FD8-81A8-3BCEB0878BC8}"/>
              </a:ext>
            </a:extLst>
          </p:cNvPr>
          <p:cNvPicPr>
            <a:picLocks noChangeAspect="1"/>
          </p:cNvPicPr>
          <p:nvPr/>
        </p:nvPicPr>
        <p:blipFill>
          <a:blip r:embed="rId3"/>
          <a:stretch>
            <a:fillRect/>
          </a:stretch>
        </p:blipFill>
        <p:spPr>
          <a:xfrm>
            <a:off x="5147459" y="2459295"/>
            <a:ext cx="2064818" cy="2283393"/>
          </a:xfrm>
          <a:prstGeom prst="rect">
            <a:avLst/>
          </a:prstGeom>
        </p:spPr>
      </p:pic>
      <p:pic>
        <p:nvPicPr>
          <p:cNvPr id="7" name="Picture 6">
            <a:extLst>
              <a:ext uri="{FF2B5EF4-FFF2-40B4-BE49-F238E27FC236}">
                <a16:creationId xmlns:a16="http://schemas.microsoft.com/office/drawing/2014/main" id="{223683E2-EA80-4AE8-BF82-2E2DE859BA9E}"/>
              </a:ext>
            </a:extLst>
          </p:cNvPr>
          <p:cNvPicPr>
            <a:picLocks noChangeAspect="1"/>
          </p:cNvPicPr>
          <p:nvPr/>
        </p:nvPicPr>
        <p:blipFill>
          <a:blip r:embed="rId4"/>
          <a:stretch>
            <a:fillRect/>
          </a:stretch>
        </p:blipFill>
        <p:spPr>
          <a:xfrm>
            <a:off x="7508102" y="2459295"/>
            <a:ext cx="2178106" cy="2283393"/>
          </a:xfrm>
          <a:prstGeom prst="rect">
            <a:avLst/>
          </a:prstGeom>
        </p:spPr>
      </p:pic>
      <p:sp>
        <p:nvSpPr>
          <p:cNvPr id="4" name="TextBox 3">
            <a:extLst>
              <a:ext uri="{FF2B5EF4-FFF2-40B4-BE49-F238E27FC236}">
                <a16:creationId xmlns:a16="http://schemas.microsoft.com/office/drawing/2014/main" id="{CF5BD82B-ACB0-41D8-A124-A6C3E3A76731}"/>
              </a:ext>
            </a:extLst>
          </p:cNvPr>
          <p:cNvSpPr txBox="1"/>
          <p:nvPr/>
        </p:nvSpPr>
        <p:spPr>
          <a:xfrm>
            <a:off x="2139193" y="4937760"/>
            <a:ext cx="2712441" cy="830997"/>
          </a:xfrm>
          <a:prstGeom prst="rect">
            <a:avLst/>
          </a:prstGeom>
          <a:noFill/>
        </p:spPr>
        <p:txBody>
          <a:bodyPr wrap="square" rtlCol="0">
            <a:spAutoFit/>
          </a:bodyPr>
          <a:lstStyle/>
          <a:p>
            <a:pPr algn="ctr"/>
            <a:r>
              <a:rPr lang="en-US" sz="2000" dirty="0"/>
              <a:t>Deborah Lee-Eddie</a:t>
            </a:r>
            <a:r>
              <a:rPr lang="en-US" sz="2400" dirty="0"/>
              <a:t>, </a:t>
            </a:r>
          </a:p>
          <a:p>
            <a:pPr algn="ctr"/>
            <a:r>
              <a:rPr lang="en-US" sz="2400" dirty="0"/>
              <a:t>Chair</a:t>
            </a:r>
          </a:p>
        </p:txBody>
      </p:sp>
      <p:sp>
        <p:nvSpPr>
          <p:cNvPr id="8" name="TextBox 7">
            <a:extLst>
              <a:ext uri="{FF2B5EF4-FFF2-40B4-BE49-F238E27FC236}">
                <a16:creationId xmlns:a16="http://schemas.microsoft.com/office/drawing/2014/main" id="{35321D1F-A492-4305-BAB5-147289A1D756}"/>
              </a:ext>
            </a:extLst>
          </p:cNvPr>
          <p:cNvSpPr txBox="1"/>
          <p:nvPr/>
        </p:nvSpPr>
        <p:spPr>
          <a:xfrm>
            <a:off x="4983015" y="4937760"/>
            <a:ext cx="2393706" cy="769441"/>
          </a:xfrm>
          <a:prstGeom prst="rect">
            <a:avLst/>
          </a:prstGeom>
          <a:noFill/>
        </p:spPr>
        <p:txBody>
          <a:bodyPr wrap="square" rtlCol="0">
            <a:spAutoFit/>
          </a:bodyPr>
          <a:lstStyle/>
          <a:p>
            <a:pPr algn="ctr"/>
            <a:r>
              <a:rPr lang="en-US" sz="2000" dirty="0"/>
              <a:t>Herbert Buchanan</a:t>
            </a:r>
          </a:p>
          <a:p>
            <a:pPr algn="ctr"/>
            <a:r>
              <a:rPr lang="en-US" sz="2400" dirty="0"/>
              <a:t>Chair-Elect</a:t>
            </a:r>
          </a:p>
        </p:txBody>
      </p:sp>
      <p:sp>
        <p:nvSpPr>
          <p:cNvPr id="9" name="TextBox 8">
            <a:extLst>
              <a:ext uri="{FF2B5EF4-FFF2-40B4-BE49-F238E27FC236}">
                <a16:creationId xmlns:a16="http://schemas.microsoft.com/office/drawing/2014/main" id="{FE522231-54C1-447B-AE75-F898F8A5770E}"/>
              </a:ext>
            </a:extLst>
          </p:cNvPr>
          <p:cNvSpPr txBox="1"/>
          <p:nvPr/>
        </p:nvSpPr>
        <p:spPr>
          <a:xfrm>
            <a:off x="7421862" y="4937760"/>
            <a:ext cx="2393706" cy="1138773"/>
          </a:xfrm>
          <a:prstGeom prst="rect">
            <a:avLst/>
          </a:prstGeom>
          <a:noFill/>
        </p:spPr>
        <p:txBody>
          <a:bodyPr wrap="square" rtlCol="0">
            <a:spAutoFit/>
          </a:bodyPr>
          <a:lstStyle/>
          <a:p>
            <a:pPr algn="ctr"/>
            <a:r>
              <a:rPr lang="en-US" sz="2000" dirty="0"/>
              <a:t>Lisa Mallory</a:t>
            </a:r>
          </a:p>
          <a:p>
            <a:pPr algn="ctr"/>
            <a:r>
              <a:rPr lang="en-US" sz="2400" dirty="0"/>
              <a:t>Executive</a:t>
            </a:r>
            <a:br>
              <a:rPr lang="en-US" sz="2400" dirty="0"/>
            </a:br>
            <a:r>
              <a:rPr lang="en-US" sz="2400" dirty="0"/>
              <a:t>Director</a:t>
            </a:r>
          </a:p>
        </p:txBody>
      </p:sp>
    </p:spTree>
    <p:extLst>
      <p:ext uri="{BB962C8B-B14F-4D97-AF65-F5344CB8AC3E}">
        <p14:creationId xmlns:p14="http://schemas.microsoft.com/office/powerpoint/2010/main" val="297792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242" y="365125"/>
            <a:ext cx="8757557" cy="1325563"/>
          </a:xfrm>
        </p:spPr>
        <p:txBody>
          <a:bodyPr>
            <a:noAutofit/>
          </a:bodyPr>
          <a:lstStyle/>
          <a:p>
            <a:r>
              <a:rPr lang="en-US" sz="3600" dirty="0">
                <a:solidFill>
                  <a:schemeClr val="bg2"/>
                </a:solidFill>
              </a:rPr>
              <a:t>What was it that a 14-year-old said to Haynes Rice (one of the NAHSE founders) that shaped his views on forming NAHSE?</a:t>
            </a:r>
          </a:p>
        </p:txBody>
      </p:sp>
      <p:sp>
        <p:nvSpPr>
          <p:cNvPr id="3" name="Text Placeholder 2"/>
          <p:cNvSpPr>
            <a:spLocks noGrp="1"/>
          </p:cNvSpPr>
          <p:nvPr>
            <p:ph type="body" idx="1"/>
          </p:nvPr>
        </p:nvSpPr>
        <p:spPr>
          <a:xfrm>
            <a:off x="838200" y="2841197"/>
            <a:ext cx="6720840" cy="3335765"/>
          </a:xfrm>
        </p:spPr>
        <p:txBody>
          <a:bodyPr/>
          <a:lstStyle/>
          <a:p>
            <a:pPr marL="114300" indent="0">
              <a:buNone/>
            </a:pPr>
            <a:r>
              <a:rPr lang="en-US" dirty="0"/>
              <a:t>When will you Black people who have education help those of us who have little? What have you ever done for us?</a:t>
            </a:r>
          </a:p>
        </p:txBody>
      </p:sp>
      <p:pic>
        <p:nvPicPr>
          <p:cNvPr id="69635" name="Picture 3" descr="C:\Documents and Settings\George Rumsey\Local Settings\Temporary Internet Files\Content.IE5\YT3KI8M3\MC900391792[1].wmf"/>
          <p:cNvPicPr>
            <a:picLocks noChangeAspect="1" noChangeArrowheads="1"/>
          </p:cNvPicPr>
          <p:nvPr/>
        </p:nvPicPr>
        <p:blipFill>
          <a:blip r:embed="rId2" cstate="screen"/>
          <a:srcRect/>
          <a:stretch>
            <a:fillRect/>
          </a:stretch>
        </p:blipFill>
        <p:spPr bwMode="auto">
          <a:xfrm>
            <a:off x="7827264" y="1909936"/>
            <a:ext cx="2977134" cy="33357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2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DC87FE-7DDF-4544-B633-66FCC44FA332}"/>
              </a:ext>
            </a:extLst>
          </p:cNvPr>
          <p:cNvSpPr>
            <a:spLocks noGrp="1"/>
          </p:cNvSpPr>
          <p:nvPr>
            <p:ph type="title"/>
          </p:nvPr>
        </p:nvSpPr>
        <p:spPr/>
        <p:txBody>
          <a:bodyPr/>
          <a:lstStyle/>
          <a:p>
            <a:r>
              <a:rPr lang="en-US" dirty="0">
                <a:solidFill>
                  <a:schemeClr val="bg2"/>
                </a:solidFill>
                <a:latin typeface="+mj-lt"/>
              </a:rPr>
              <a:t>The Losses we have experienced</a:t>
            </a:r>
          </a:p>
        </p:txBody>
      </p:sp>
      <p:pic>
        <p:nvPicPr>
          <p:cNvPr id="6" name="Content Placeholder 5">
            <a:extLst>
              <a:ext uri="{FF2B5EF4-FFF2-40B4-BE49-F238E27FC236}">
                <a16:creationId xmlns:a16="http://schemas.microsoft.com/office/drawing/2014/main" id="{2D8C845A-0FFE-42FC-9926-808A62985CAD}"/>
              </a:ext>
            </a:extLst>
          </p:cNvPr>
          <p:cNvPicPr>
            <a:picLocks noGrp="1" noChangeAspect="1"/>
          </p:cNvPicPr>
          <p:nvPr>
            <p:ph idx="1"/>
          </p:nvPr>
        </p:nvPicPr>
        <p:blipFill>
          <a:blip r:embed="rId2"/>
          <a:stretch>
            <a:fillRect/>
          </a:stretch>
        </p:blipFill>
        <p:spPr>
          <a:xfrm>
            <a:off x="1610243" y="2069791"/>
            <a:ext cx="2464340" cy="3657600"/>
          </a:xfrm>
          <a:prstGeom prst="rect">
            <a:avLst/>
          </a:prstGeom>
        </p:spPr>
      </p:pic>
      <p:pic>
        <p:nvPicPr>
          <p:cNvPr id="7" name="Picture 6">
            <a:extLst>
              <a:ext uri="{FF2B5EF4-FFF2-40B4-BE49-F238E27FC236}">
                <a16:creationId xmlns:a16="http://schemas.microsoft.com/office/drawing/2014/main" id="{A0E0B8F2-33D0-4AB5-89C1-492B667960D0}"/>
              </a:ext>
            </a:extLst>
          </p:cNvPr>
          <p:cNvPicPr>
            <a:picLocks noChangeAspect="1"/>
          </p:cNvPicPr>
          <p:nvPr/>
        </p:nvPicPr>
        <p:blipFill>
          <a:blip r:embed="rId3"/>
          <a:stretch>
            <a:fillRect/>
          </a:stretch>
        </p:blipFill>
        <p:spPr>
          <a:xfrm>
            <a:off x="4510680" y="2069790"/>
            <a:ext cx="2464340" cy="3657600"/>
          </a:xfrm>
          <a:prstGeom prst="rect">
            <a:avLst/>
          </a:prstGeom>
        </p:spPr>
      </p:pic>
      <p:pic>
        <p:nvPicPr>
          <p:cNvPr id="8" name="Picture 7">
            <a:extLst>
              <a:ext uri="{FF2B5EF4-FFF2-40B4-BE49-F238E27FC236}">
                <a16:creationId xmlns:a16="http://schemas.microsoft.com/office/drawing/2014/main" id="{35743555-2C42-4B43-8115-BDCB69F9FF76}"/>
              </a:ext>
            </a:extLst>
          </p:cNvPr>
          <p:cNvPicPr>
            <a:picLocks noChangeAspect="1"/>
          </p:cNvPicPr>
          <p:nvPr/>
        </p:nvPicPr>
        <p:blipFill rotWithShape="1">
          <a:blip r:embed="rId4"/>
          <a:srcRect l="8698" r="1277"/>
          <a:stretch/>
        </p:blipFill>
        <p:spPr>
          <a:xfrm>
            <a:off x="7411117" y="2069790"/>
            <a:ext cx="3767329" cy="3657600"/>
          </a:xfrm>
          <a:prstGeom prst="rect">
            <a:avLst/>
          </a:prstGeom>
        </p:spPr>
      </p:pic>
      <p:sp>
        <p:nvSpPr>
          <p:cNvPr id="2" name="TextBox 1">
            <a:extLst>
              <a:ext uri="{FF2B5EF4-FFF2-40B4-BE49-F238E27FC236}">
                <a16:creationId xmlns:a16="http://schemas.microsoft.com/office/drawing/2014/main" id="{28D7C8F8-F50C-4FED-B635-48FC9993E2F8}"/>
              </a:ext>
            </a:extLst>
          </p:cNvPr>
          <p:cNvSpPr txBox="1"/>
          <p:nvPr/>
        </p:nvSpPr>
        <p:spPr>
          <a:xfrm>
            <a:off x="1610243" y="5889072"/>
            <a:ext cx="2139766" cy="523220"/>
          </a:xfrm>
          <a:prstGeom prst="rect">
            <a:avLst/>
          </a:prstGeom>
          <a:noFill/>
        </p:spPr>
        <p:txBody>
          <a:bodyPr wrap="square" rtlCol="0">
            <a:spAutoFit/>
          </a:bodyPr>
          <a:lstStyle/>
          <a:p>
            <a:r>
              <a:rPr lang="en-US" dirty="0"/>
              <a:t>Percy Allen, II, FACHE, President, 1991-1993</a:t>
            </a:r>
          </a:p>
        </p:txBody>
      </p:sp>
      <p:sp>
        <p:nvSpPr>
          <p:cNvPr id="4" name="TextBox 3">
            <a:extLst>
              <a:ext uri="{FF2B5EF4-FFF2-40B4-BE49-F238E27FC236}">
                <a16:creationId xmlns:a16="http://schemas.microsoft.com/office/drawing/2014/main" id="{3E7DAA25-2A95-4397-8B8C-90A76AF6CFF9}"/>
              </a:ext>
            </a:extLst>
          </p:cNvPr>
          <p:cNvSpPr txBox="1"/>
          <p:nvPr/>
        </p:nvSpPr>
        <p:spPr>
          <a:xfrm>
            <a:off x="4186106" y="5889072"/>
            <a:ext cx="2788915" cy="523220"/>
          </a:xfrm>
          <a:prstGeom prst="rect">
            <a:avLst/>
          </a:prstGeom>
          <a:noFill/>
        </p:spPr>
        <p:txBody>
          <a:bodyPr wrap="square" rtlCol="0">
            <a:spAutoFit/>
          </a:bodyPr>
          <a:lstStyle/>
          <a:p>
            <a:r>
              <a:rPr lang="en-US" dirty="0"/>
              <a:t>Sandra Gould, Ph.D. FACHE</a:t>
            </a:r>
          </a:p>
          <a:p>
            <a:r>
              <a:rPr lang="en-US" dirty="0"/>
              <a:t>President, 2001-2003</a:t>
            </a:r>
          </a:p>
        </p:txBody>
      </p:sp>
      <p:sp>
        <p:nvSpPr>
          <p:cNvPr id="5" name="TextBox 4">
            <a:extLst>
              <a:ext uri="{FF2B5EF4-FFF2-40B4-BE49-F238E27FC236}">
                <a16:creationId xmlns:a16="http://schemas.microsoft.com/office/drawing/2014/main" id="{B8898D58-E867-413F-968D-93828707625A}"/>
              </a:ext>
            </a:extLst>
          </p:cNvPr>
          <p:cNvSpPr txBox="1"/>
          <p:nvPr/>
        </p:nvSpPr>
        <p:spPr>
          <a:xfrm>
            <a:off x="7411118" y="5889072"/>
            <a:ext cx="3612016" cy="523220"/>
          </a:xfrm>
          <a:prstGeom prst="rect">
            <a:avLst/>
          </a:prstGeom>
          <a:noFill/>
        </p:spPr>
        <p:txBody>
          <a:bodyPr wrap="square" rtlCol="0">
            <a:spAutoFit/>
          </a:bodyPr>
          <a:lstStyle/>
          <a:p>
            <a:r>
              <a:rPr lang="en-US" dirty="0"/>
              <a:t>Bernard Tyson, President/CEO, Kaiser Permanente, NAHSE Sponsor </a:t>
            </a:r>
          </a:p>
        </p:txBody>
      </p:sp>
    </p:spTree>
    <p:extLst>
      <p:ext uri="{BB962C8B-B14F-4D97-AF65-F5344CB8AC3E}">
        <p14:creationId xmlns:p14="http://schemas.microsoft.com/office/powerpoint/2010/main" val="234376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EDC5CF-0FF4-45FE-85EF-F2162A35CF85}"/>
              </a:ext>
            </a:extLst>
          </p:cNvPr>
          <p:cNvSpPr>
            <a:spLocks noGrp="1"/>
          </p:cNvSpPr>
          <p:nvPr>
            <p:ph type="title"/>
          </p:nvPr>
        </p:nvSpPr>
        <p:spPr>
          <a:xfrm>
            <a:off x="2596243" y="352933"/>
            <a:ext cx="8757557" cy="1325563"/>
          </a:xfrm>
        </p:spPr>
        <p:txBody>
          <a:bodyPr/>
          <a:lstStyle/>
          <a:p>
            <a:r>
              <a:rPr lang="en-US" dirty="0">
                <a:solidFill>
                  <a:schemeClr val="bg2"/>
                </a:solidFill>
              </a:rPr>
              <a:t>The Challenge</a:t>
            </a:r>
          </a:p>
        </p:txBody>
      </p:sp>
      <p:sp>
        <p:nvSpPr>
          <p:cNvPr id="5" name="Content Placeholder 4">
            <a:extLst>
              <a:ext uri="{FF2B5EF4-FFF2-40B4-BE49-F238E27FC236}">
                <a16:creationId xmlns:a16="http://schemas.microsoft.com/office/drawing/2014/main" id="{2CA30492-87F1-4010-8124-95F6B3A7153E}"/>
              </a:ext>
            </a:extLst>
          </p:cNvPr>
          <p:cNvSpPr>
            <a:spLocks noGrp="1"/>
          </p:cNvSpPr>
          <p:nvPr>
            <p:ph idx="1"/>
          </p:nvPr>
        </p:nvSpPr>
        <p:spPr>
          <a:xfrm>
            <a:off x="838200" y="1792224"/>
            <a:ext cx="10515600" cy="4384739"/>
          </a:xfrm>
        </p:spPr>
        <p:txBody>
          <a:bodyPr>
            <a:normAutofit lnSpcReduction="10000"/>
          </a:bodyPr>
          <a:lstStyle/>
          <a:p>
            <a:pPr marL="114300" indent="0">
              <a:lnSpc>
                <a:spcPct val="120000"/>
              </a:lnSpc>
              <a:buNone/>
            </a:pPr>
            <a:r>
              <a:rPr lang="en-US" sz="1800" b="1" dirty="0"/>
              <a:t>Nat Wesley (1980) </a:t>
            </a:r>
          </a:p>
          <a:p>
            <a:pPr marL="571500" lvl="1" indent="0">
              <a:lnSpc>
                <a:spcPct val="120000"/>
              </a:lnSpc>
              <a:spcBef>
                <a:spcPts val="600"/>
              </a:spcBef>
              <a:buNone/>
            </a:pPr>
            <a:r>
              <a:rPr lang="en-US" sz="1600" dirty="0"/>
              <a:t>NAHSE officers must be committed to professional leadership behavior, major goals and direction of the organization and translated into specific program, fiscal accountability, organizational recordkeeping, ongoing communication and responsiveness to the membership</a:t>
            </a:r>
          </a:p>
          <a:p>
            <a:pPr marL="114300" indent="0">
              <a:lnSpc>
                <a:spcPct val="120000"/>
              </a:lnSpc>
              <a:buNone/>
            </a:pPr>
            <a:r>
              <a:rPr lang="en-US" sz="1800" b="1" dirty="0"/>
              <a:t>Tom Dolan, Ph.D. (2007)</a:t>
            </a:r>
          </a:p>
          <a:p>
            <a:pPr marL="571500" lvl="1" indent="0">
              <a:lnSpc>
                <a:spcPct val="120000"/>
              </a:lnSpc>
              <a:spcBef>
                <a:spcPts val="600"/>
              </a:spcBef>
              <a:buNone/>
            </a:pPr>
            <a:r>
              <a:rPr lang="en-US" sz="1600" dirty="0"/>
              <a:t>There is a role on the national stage for NAHSE as long as its members continue to support its initiatives. The economy, employment dislocations, personal time constraints and family commitments challenge the resources that individuals can devote to membership groups. The NAHSE value proposition with its members will be the key to its long-term survival</a:t>
            </a:r>
          </a:p>
          <a:p>
            <a:pPr marL="114300" indent="0">
              <a:lnSpc>
                <a:spcPct val="120000"/>
              </a:lnSpc>
              <a:buNone/>
            </a:pPr>
            <a:r>
              <a:rPr lang="en-US" sz="1800" b="1" dirty="0"/>
              <a:t>Richelle Webb Dixon (2018)</a:t>
            </a:r>
          </a:p>
          <a:p>
            <a:pPr marL="571500" lvl="1" indent="0">
              <a:lnSpc>
                <a:spcPct val="120000"/>
              </a:lnSpc>
              <a:spcBef>
                <a:spcPts val="600"/>
              </a:spcBef>
              <a:buNone/>
            </a:pPr>
            <a:r>
              <a:rPr lang="en-US" sz="1600" dirty="0"/>
              <a:t>This year we honor members who humbly work to fulfill our mission and highlight young professionals whose passion and intellect will propel NAHSE into the next-50 years.  We must ensure that all individuals have access to affordable, quality, healthcare services.  We must ensure NAHSE remains a relevant resource for generations to come. </a:t>
            </a:r>
          </a:p>
        </p:txBody>
      </p:sp>
    </p:spTree>
    <p:extLst>
      <p:ext uri="{BB962C8B-B14F-4D97-AF65-F5344CB8AC3E}">
        <p14:creationId xmlns:p14="http://schemas.microsoft.com/office/powerpoint/2010/main" val="3594414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l="6720" t="5632" r="7680" b="2976"/>
          <a:stretch>
            <a:fillRect/>
          </a:stretch>
        </p:blipFill>
        <p:spPr bwMode="auto">
          <a:xfrm>
            <a:off x="2121408" y="699353"/>
            <a:ext cx="8181294" cy="545929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sldNum" idx="1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17</a:t>
            </a:fld>
            <a:endParaRPr/>
          </a:p>
        </p:txBody>
      </p:sp>
      <p:sp>
        <p:nvSpPr>
          <p:cNvPr id="146" name="Google Shape;146;p19"/>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sz="8400" dirty="0">
                <a:solidFill>
                  <a:schemeClr val="bg2"/>
                </a:solidFill>
              </a:rPr>
              <a:t>Thank You!</a:t>
            </a:r>
            <a:endParaRPr sz="8400" dirty="0">
              <a:solidFill>
                <a:schemeClr val="bg2"/>
              </a:solidFill>
            </a:endParaRPr>
          </a:p>
        </p:txBody>
      </p:sp>
      <p:sp>
        <p:nvSpPr>
          <p:cNvPr id="147" name="Google Shape;147;p19"/>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4800"/>
              <a:t>Questions?</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The NAHSE Mission</a:t>
            </a:r>
          </a:p>
        </p:txBody>
      </p:sp>
      <p:sp>
        <p:nvSpPr>
          <p:cNvPr id="5" name="TextBox 4">
            <a:extLst>
              <a:ext uri="{FF2B5EF4-FFF2-40B4-BE49-F238E27FC236}">
                <a16:creationId xmlns:a16="http://schemas.microsoft.com/office/drawing/2014/main" id="{6AF11765-848B-4253-B92A-9C43B99F9866}"/>
              </a:ext>
            </a:extLst>
          </p:cNvPr>
          <p:cNvSpPr txBox="1"/>
          <p:nvPr/>
        </p:nvSpPr>
        <p:spPr>
          <a:xfrm>
            <a:off x="3558212" y="1690688"/>
            <a:ext cx="7926652" cy="4462760"/>
          </a:xfrm>
          <a:prstGeom prst="rect">
            <a:avLst/>
          </a:prstGeom>
          <a:noFill/>
        </p:spPr>
        <p:txBody>
          <a:bodyPr wrap="square">
            <a:spAutoFit/>
          </a:bodyPr>
          <a:lstStyle/>
          <a:p>
            <a:pPr algn="l"/>
            <a:r>
              <a:rPr lang="en-US" sz="1600" b="1" i="0" u="none" strike="noStrike" baseline="0" dirty="0">
                <a:latin typeface="Montserrat-Bold"/>
              </a:rPr>
              <a:t>OUR MISSION STATEMENT</a:t>
            </a:r>
          </a:p>
          <a:p>
            <a:pPr algn="l"/>
            <a:r>
              <a:rPr lang="en-US" sz="1400" b="0" i="0" u="none" strike="noStrike" baseline="0" dirty="0">
                <a:latin typeface="Montserrat-Light"/>
              </a:rPr>
              <a:t>The National Association of Health Services Executives (NAHSE) is a non-profit association of Black health care executives founded in 1968 for the purpose of promoting the advancement and development of Black health care leaders, and elevating the quality of health care services rendered to minority and underserved</a:t>
            </a:r>
          </a:p>
          <a:p>
            <a:pPr algn="l"/>
            <a:r>
              <a:rPr lang="en-US" sz="1400" b="0" i="0" u="none" strike="noStrike" baseline="0" dirty="0">
                <a:latin typeface="Montserrat-Light"/>
              </a:rPr>
              <a:t>communities.</a:t>
            </a:r>
          </a:p>
          <a:p>
            <a:pPr algn="l"/>
            <a:r>
              <a:rPr lang="en-US" sz="1400" b="0" i="0" u="none" strike="noStrike" baseline="0" dirty="0">
                <a:latin typeface="Montserrat-Light"/>
              </a:rPr>
              <a:t>NAHSE’s purpose is to ensure greater participation of minority groups in the health field. Its basic objective is to develop and maintain a strong viable national body to more effectively have input in the national health care delivery system. It has provided a vehicle for Blacks to effectively participate in the design, direction and delivery of quality health care to all people.</a:t>
            </a:r>
          </a:p>
          <a:p>
            <a:pPr algn="l"/>
            <a:endParaRPr lang="en-US" sz="1400" b="0" i="0" u="none" strike="noStrike" baseline="0" dirty="0">
              <a:latin typeface="Montserrat-Light"/>
            </a:endParaRPr>
          </a:p>
          <a:p>
            <a:pPr algn="l"/>
            <a:r>
              <a:rPr lang="en-US" sz="1600" b="1" i="0" u="none" strike="noStrike" baseline="0" dirty="0">
                <a:latin typeface="Montserrat-Bold"/>
              </a:rPr>
              <a:t>OUR VISION</a:t>
            </a:r>
          </a:p>
          <a:p>
            <a:pPr algn="l"/>
            <a:r>
              <a:rPr lang="en-US" sz="1400" b="0" i="0" u="none" strike="noStrike" baseline="0" dirty="0">
                <a:latin typeface="Montserrat-Light"/>
              </a:rPr>
              <a:t>NAHSE will be recognized globally as the premier professional membership society for Blacks in health care management. NAHSE strives to improve the health status, economic opportunities and educational advancement of the communities we serve. NAHSE is committed to the Association goals by providing: Professional Programs/Workshops, Educational Programs, A Job Bank, Mentoring Program, Scholarships, Fellowship Opportunities, Community Service Projects, Health Policy, and Expanding </a:t>
            </a:r>
            <a:r>
              <a:rPr lang="en-US" dirty="0">
                <a:latin typeface="Montserrat-Light"/>
              </a:rPr>
              <a:t>Business Contracting Opportunities.</a:t>
            </a:r>
          </a:p>
        </p:txBody>
      </p:sp>
      <p:pic>
        <p:nvPicPr>
          <p:cNvPr id="1026" name="Picture 2" descr="Untitled">
            <a:extLst>
              <a:ext uri="{FF2B5EF4-FFF2-40B4-BE49-F238E27FC236}">
                <a16:creationId xmlns:a16="http://schemas.microsoft.com/office/drawing/2014/main" id="{81B078EA-4347-43BD-94DF-6BD0CC530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6" y="1845959"/>
            <a:ext cx="2720011" cy="4087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p:nvPr/>
        </p:nvSpPr>
        <p:spPr>
          <a:xfrm>
            <a:off x="-69313" y="0"/>
            <a:ext cx="6057300" cy="6858000"/>
          </a:xfrm>
          <a:prstGeom prst="rect">
            <a:avLst/>
          </a:prstGeom>
          <a:solidFill>
            <a:srgbClr val="0A3C93">
              <a:alpha val="74509"/>
            </a:srgbClr>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7" name="Google Shape;107;p14"/>
          <p:cNvSpPr txBox="1">
            <a:spLocks noGrp="1"/>
          </p:cNvSpPr>
          <p:nvPr>
            <p:ph type="sldNum" idx="12"/>
          </p:nvPr>
        </p:nvSpPr>
        <p:spPr>
          <a:xfrm>
            <a:off x="11830200" y="6203925"/>
            <a:ext cx="438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900"/>
              <a:buFont typeface="Arial"/>
              <a:buNone/>
            </a:pPr>
            <a:fld id="{00000000-1234-1234-1234-123412341234}" type="slidenum">
              <a:rPr lang="en-US" sz="1900" b="1" i="0" u="none" strike="noStrike" cap="none">
                <a:solidFill>
                  <a:srgbClr val="FFFFFF"/>
                </a:solidFill>
                <a:latin typeface="Arial"/>
                <a:ea typeface="Arial"/>
                <a:cs typeface="Arial"/>
                <a:sym typeface="Arial"/>
              </a:rPr>
              <a:t>3</a:t>
            </a:fld>
            <a:endParaRPr sz="1900" b="1" i="0" u="none" strike="noStrike" cap="none">
              <a:solidFill>
                <a:srgbClr val="FFFFFF"/>
              </a:solidFill>
              <a:latin typeface="Arial"/>
              <a:ea typeface="Arial"/>
              <a:cs typeface="Arial"/>
              <a:sym typeface="Arial"/>
            </a:endParaRPr>
          </a:p>
        </p:txBody>
      </p:sp>
      <p:pic>
        <p:nvPicPr>
          <p:cNvPr id="4" name="Picture 2" descr="NAHSE_header">
            <a:extLst>
              <a:ext uri="{FF2B5EF4-FFF2-40B4-BE49-F238E27FC236}">
                <a16:creationId xmlns:a16="http://schemas.microsoft.com/office/drawing/2014/main" id="{3571275F-63B8-4996-ACE2-D74FEE7F0AF9}"/>
              </a:ext>
            </a:extLst>
          </p:cNvPr>
          <p:cNvPicPr>
            <a:picLocks noChangeAspect="1" noChangeArrowheads="1"/>
          </p:cNvPicPr>
          <p:nvPr/>
        </p:nvPicPr>
        <p:blipFill>
          <a:blip r:embed="rId3" cstate="screen">
            <a:lum contrast="10000"/>
          </a:blip>
          <a:srcRect/>
          <a:stretch>
            <a:fillRect/>
          </a:stretch>
        </p:blipFill>
        <p:spPr bwMode="auto">
          <a:xfrm>
            <a:off x="1106154" y="2156983"/>
            <a:ext cx="3944820" cy="3657600"/>
          </a:xfrm>
          <a:prstGeom prst="rect">
            <a:avLst/>
          </a:prstGeom>
          <a:noFill/>
          <a:ln w="9525">
            <a:noFill/>
            <a:miter lim="800000"/>
            <a:headEnd/>
            <a:tailEnd/>
          </a:ln>
        </p:spPr>
      </p:pic>
      <p:sp>
        <p:nvSpPr>
          <p:cNvPr id="5" name="Title 1">
            <a:extLst>
              <a:ext uri="{FF2B5EF4-FFF2-40B4-BE49-F238E27FC236}">
                <a16:creationId xmlns:a16="http://schemas.microsoft.com/office/drawing/2014/main" id="{F611525C-703A-456B-AC6C-C83764683582}"/>
              </a:ext>
            </a:extLst>
          </p:cNvPr>
          <p:cNvSpPr txBox="1">
            <a:spLocks/>
          </p:cNvSpPr>
          <p:nvPr/>
        </p:nvSpPr>
        <p:spPr>
          <a:xfrm>
            <a:off x="6343650" y="1342953"/>
            <a:ext cx="5486400" cy="566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bg2"/>
                </a:solidFill>
              </a:rPr>
              <a:t>The NAHSE Logo</a:t>
            </a:r>
          </a:p>
        </p:txBody>
      </p:sp>
      <p:sp>
        <p:nvSpPr>
          <p:cNvPr id="6" name="Text Placeholder 3">
            <a:extLst>
              <a:ext uri="{FF2B5EF4-FFF2-40B4-BE49-F238E27FC236}">
                <a16:creationId xmlns:a16="http://schemas.microsoft.com/office/drawing/2014/main" id="{F18E019F-ADB2-437A-85CD-0AD753100108}"/>
              </a:ext>
            </a:extLst>
          </p:cNvPr>
          <p:cNvSpPr txBox="1">
            <a:spLocks/>
          </p:cNvSpPr>
          <p:nvPr/>
        </p:nvSpPr>
        <p:spPr>
          <a:xfrm>
            <a:off x="6267450" y="2623318"/>
            <a:ext cx="5486400" cy="305815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1" i="0" u="none" strike="noStrike" cap="none">
                <a:solidFill>
                  <a:srgbClr val="FFFFFF"/>
                </a:solidFill>
                <a:latin typeface="Arial"/>
                <a:ea typeface="Arial"/>
                <a:cs typeface="Arial"/>
                <a:sym typeface="Arial"/>
              </a:defRPr>
            </a:lvl9pPr>
          </a:lstStyle>
          <a:p>
            <a:pPr algn="l"/>
            <a:r>
              <a:rPr lang="en-US" sz="2000" dirty="0">
                <a:solidFill>
                  <a:schemeClr val="bg2"/>
                </a:solidFill>
              </a:rPr>
              <a:t>Man/Woman standing (networking); Serpent and rod (health care access);</a:t>
            </a:r>
            <a:br>
              <a:rPr lang="en-US" sz="2000" dirty="0">
                <a:solidFill>
                  <a:schemeClr val="bg2"/>
                </a:solidFill>
              </a:rPr>
            </a:br>
            <a:r>
              <a:rPr lang="en-US" sz="2000" dirty="0">
                <a:solidFill>
                  <a:schemeClr val="bg2"/>
                </a:solidFill>
              </a:rPr>
              <a:t>Lamp (wisdom/knowledge); Scroll and pen (writing/publication/learning).  The pegs are the building blocks that support the organization.  The pyramid has a base and points to all things that are important to NAHSE.  The Cross is for protection and neutrality (consistent with the Red  Cross and Johnson &amp; Johnson symbol).</a:t>
            </a:r>
          </a:p>
          <a:p>
            <a:pPr algn="l"/>
            <a:endParaRPr lang="en-US" sz="2000"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242" y="365125"/>
            <a:ext cx="8757557" cy="1325563"/>
          </a:xfrm>
        </p:spPr>
        <p:txBody>
          <a:bodyPr>
            <a:normAutofit/>
          </a:bodyPr>
          <a:lstStyle/>
          <a:p>
            <a:r>
              <a:rPr lang="en-US" dirty="0">
                <a:solidFill>
                  <a:schemeClr val="bg2"/>
                </a:solidFill>
              </a:rPr>
              <a:t>Where and in what year was NAHSE founded? What national meeting?</a:t>
            </a:r>
          </a:p>
        </p:txBody>
      </p:sp>
      <p:sp>
        <p:nvSpPr>
          <p:cNvPr id="3" name="Text Placeholder 2"/>
          <p:cNvSpPr>
            <a:spLocks noGrp="1"/>
          </p:cNvSpPr>
          <p:nvPr>
            <p:ph type="body" idx="1"/>
          </p:nvPr>
        </p:nvSpPr>
        <p:spPr>
          <a:xfrm>
            <a:off x="4498848" y="2377440"/>
            <a:ext cx="6854952" cy="3308667"/>
          </a:xfrm>
        </p:spPr>
        <p:txBody>
          <a:bodyPr/>
          <a:lstStyle/>
          <a:p>
            <a:pPr marL="114300" indent="0">
              <a:buNone/>
            </a:pPr>
            <a:r>
              <a:rPr lang="en-US" b="1" dirty="0"/>
              <a:t>1968 in Atlantic City, NJ</a:t>
            </a:r>
            <a:br>
              <a:rPr lang="en-US" b="1" dirty="0"/>
            </a:br>
            <a:r>
              <a:rPr lang="en-US" b="1" dirty="0"/>
              <a:t>American Hospital Association</a:t>
            </a:r>
            <a:br>
              <a:rPr lang="en-US" b="1" dirty="0"/>
            </a:br>
            <a:endParaRPr lang="en-US" b="1" dirty="0"/>
          </a:p>
          <a:p>
            <a:pPr marL="114300" indent="0">
              <a:buNone/>
            </a:pPr>
            <a:r>
              <a:rPr lang="en-US" dirty="0"/>
              <a:t>Whitney Young, President of National Urban League, who made the connection that hospitals were the economic engines in communities</a:t>
            </a:r>
          </a:p>
        </p:txBody>
      </p:sp>
      <p:pic>
        <p:nvPicPr>
          <p:cNvPr id="5" name="Picture 4" descr="Text&#10;&#10;Description automatically generated">
            <a:extLst>
              <a:ext uri="{FF2B5EF4-FFF2-40B4-BE49-F238E27FC236}">
                <a16:creationId xmlns:a16="http://schemas.microsoft.com/office/drawing/2014/main" id="{A410A121-F7FF-4E95-962D-198F20E079D2}"/>
              </a:ext>
            </a:extLst>
          </p:cNvPr>
          <p:cNvPicPr>
            <a:picLocks noChangeAspect="1"/>
          </p:cNvPicPr>
          <p:nvPr/>
        </p:nvPicPr>
        <p:blipFill>
          <a:blip r:embed="rId2"/>
          <a:stretch>
            <a:fillRect/>
          </a:stretch>
        </p:blipFill>
        <p:spPr>
          <a:xfrm>
            <a:off x="1058179" y="1873624"/>
            <a:ext cx="3076125" cy="48499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242" y="365125"/>
            <a:ext cx="8757557" cy="1325563"/>
          </a:xfrm>
        </p:spPr>
        <p:txBody>
          <a:bodyPr>
            <a:normAutofit/>
          </a:bodyPr>
          <a:lstStyle/>
          <a:p>
            <a:r>
              <a:rPr lang="en-US" dirty="0">
                <a:solidFill>
                  <a:schemeClr val="bg2"/>
                </a:solidFill>
              </a:rPr>
              <a:t>What were the original eight NAHSE Chapters (Prior to 1977)?</a:t>
            </a:r>
          </a:p>
        </p:txBody>
      </p:sp>
      <p:sp>
        <p:nvSpPr>
          <p:cNvPr id="3" name="Text Placeholder 2"/>
          <p:cNvSpPr>
            <a:spLocks noGrp="1"/>
          </p:cNvSpPr>
          <p:nvPr>
            <p:ph type="body" idx="1"/>
          </p:nvPr>
        </p:nvSpPr>
        <p:spPr>
          <a:xfrm>
            <a:off x="777240" y="2482533"/>
            <a:ext cx="6464808" cy="2153475"/>
          </a:xfrm>
        </p:spPr>
        <p:txBody>
          <a:bodyPr>
            <a:normAutofit/>
          </a:bodyPr>
          <a:lstStyle/>
          <a:p>
            <a:pPr marL="114300" indent="0">
              <a:buNone/>
            </a:pPr>
            <a:r>
              <a:rPr lang="en-US" sz="3200" b="1" dirty="0"/>
              <a:t>Chicago, Detroit, District of Columbia, Memphis, New York, Missouri/Kansas City, Virginia/Carolinas, Tennessee</a:t>
            </a:r>
          </a:p>
        </p:txBody>
      </p:sp>
      <p:pic>
        <p:nvPicPr>
          <p:cNvPr id="3076" name="Picture 4" descr="http://geology.com/world/the-united-states-of-america-map.gif"/>
          <p:cNvPicPr>
            <a:picLocks noChangeAspect="1" noChangeArrowheads="1"/>
          </p:cNvPicPr>
          <p:nvPr/>
        </p:nvPicPr>
        <p:blipFill>
          <a:blip r:embed="rId2" cstate="print"/>
          <a:srcRect/>
          <a:stretch>
            <a:fillRect/>
          </a:stretch>
        </p:blipFill>
        <p:spPr bwMode="auto">
          <a:xfrm>
            <a:off x="6974681" y="2552922"/>
            <a:ext cx="3144838" cy="2012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242" y="365125"/>
            <a:ext cx="8757557" cy="1325563"/>
          </a:xfrm>
        </p:spPr>
        <p:txBody>
          <a:bodyPr>
            <a:normAutofit/>
          </a:bodyPr>
          <a:lstStyle/>
          <a:p>
            <a:r>
              <a:rPr lang="en-US" dirty="0">
                <a:solidFill>
                  <a:schemeClr val="bg2"/>
                </a:solidFill>
              </a:rPr>
              <a:t>In what year was the NAHSE logo developed?</a:t>
            </a:r>
          </a:p>
        </p:txBody>
      </p:sp>
      <p:sp>
        <p:nvSpPr>
          <p:cNvPr id="3" name="Text Placeholder 2"/>
          <p:cNvSpPr>
            <a:spLocks noGrp="1"/>
          </p:cNvSpPr>
          <p:nvPr>
            <p:ph type="body" idx="1"/>
          </p:nvPr>
        </p:nvSpPr>
        <p:spPr>
          <a:xfrm>
            <a:off x="2595562" y="2426207"/>
            <a:ext cx="8758238" cy="3750755"/>
          </a:xfrm>
        </p:spPr>
        <p:txBody>
          <a:bodyPr>
            <a:normAutofit/>
          </a:bodyPr>
          <a:lstStyle/>
          <a:p>
            <a:pPr marL="114300" indent="0">
              <a:buNone/>
            </a:pPr>
            <a:r>
              <a:rPr lang="en-US" sz="3200" b="1" dirty="0"/>
              <a:t>1978</a:t>
            </a:r>
            <a:r>
              <a:rPr lang="en-US" sz="3200" dirty="0"/>
              <a:t> by Don Watson, </a:t>
            </a:r>
            <a:br>
              <a:rPr lang="en-US" sz="3200" dirty="0"/>
            </a:br>
            <a:r>
              <a:rPr lang="en-US" sz="3200" dirty="0"/>
              <a:t>NAHSE President</a:t>
            </a:r>
          </a:p>
        </p:txBody>
      </p:sp>
      <p:pic>
        <p:nvPicPr>
          <p:cNvPr id="4" name="Picture 3">
            <a:extLst>
              <a:ext uri="{FF2B5EF4-FFF2-40B4-BE49-F238E27FC236}">
                <a16:creationId xmlns:a16="http://schemas.microsoft.com/office/drawing/2014/main" id="{05AAC590-E610-48F1-9CC5-6F4F4EECE8BF}"/>
              </a:ext>
            </a:extLst>
          </p:cNvPr>
          <p:cNvPicPr>
            <a:picLocks noChangeAspect="1"/>
          </p:cNvPicPr>
          <p:nvPr/>
        </p:nvPicPr>
        <p:blipFill>
          <a:blip r:embed="rId2"/>
          <a:stretch>
            <a:fillRect/>
          </a:stretch>
        </p:blipFill>
        <p:spPr>
          <a:xfrm>
            <a:off x="7030608" y="1551270"/>
            <a:ext cx="2028000" cy="2581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solidFill>
              </a:rPr>
              <a:t>Where was NAHSE’s first headquarters?</a:t>
            </a:r>
          </a:p>
        </p:txBody>
      </p:sp>
      <p:sp>
        <p:nvSpPr>
          <p:cNvPr id="3" name="Text Placeholder 2"/>
          <p:cNvSpPr>
            <a:spLocks noGrp="1"/>
          </p:cNvSpPr>
          <p:nvPr>
            <p:ph type="body" idx="1"/>
          </p:nvPr>
        </p:nvSpPr>
        <p:spPr>
          <a:xfrm>
            <a:off x="2157330" y="2880402"/>
            <a:ext cx="8757558" cy="3287459"/>
          </a:xfrm>
        </p:spPr>
        <p:txBody>
          <a:bodyPr>
            <a:normAutofit/>
          </a:bodyPr>
          <a:lstStyle/>
          <a:p>
            <a:pPr marL="114300" indent="0">
              <a:buNone/>
            </a:pPr>
            <a:r>
              <a:rPr lang="en-US" sz="3600" b="1" dirty="0"/>
              <a:t>BCBSA Building </a:t>
            </a:r>
            <a:r>
              <a:rPr lang="en-US" sz="3600" dirty="0"/>
              <a:t>in NYC </a:t>
            </a:r>
          </a:p>
        </p:txBody>
      </p:sp>
      <p:pic>
        <p:nvPicPr>
          <p:cNvPr id="25602" name="Picture 2" descr="http://graphics8.nytimes.com/images/2007/03/07/arts/07rudo_CA1.450.jpg"/>
          <p:cNvPicPr>
            <a:picLocks noChangeAspect="1" noChangeArrowheads="1"/>
          </p:cNvPicPr>
          <p:nvPr/>
        </p:nvPicPr>
        <p:blipFill>
          <a:blip r:embed="rId2" cstate="print"/>
          <a:srcRect/>
          <a:stretch>
            <a:fillRect/>
          </a:stretch>
        </p:blipFill>
        <p:spPr bwMode="auto">
          <a:xfrm>
            <a:off x="7418832" y="1554839"/>
            <a:ext cx="2871216" cy="42925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242" y="365125"/>
            <a:ext cx="8757557" cy="1325563"/>
          </a:xfrm>
        </p:spPr>
        <p:txBody>
          <a:bodyPr/>
          <a:lstStyle/>
          <a:p>
            <a:r>
              <a:rPr lang="en-US" dirty="0">
                <a:solidFill>
                  <a:schemeClr val="bg2"/>
                </a:solidFill>
              </a:rPr>
              <a:t>Who was the first NAHSE president?</a:t>
            </a:r>
          </a:p>
        </p:txBody>
      </p:sp>
      <p:sp>
        <p:nvSpPr>
          <p:cNvPr id="3" name="Text Placeholder 2"/>
          <p:cNvSpPr>
            <a:spLocks noGrp="1"/>
          </p:cNvSpPr>
          <p:nvPr>
            <p:ph type="body" idx="1"/>
          </p:nvPr>
        </p:nvSpPr>
        <p:spPr>
          <a:xfrm>
            <a:off x="4409377" y="1945341"/>
            <a:ext cx="6944422" cy="4182854"/>
          </a:xfrm>
        </p:spPr>
        <p:txBody>
          <a:bodyPr>
            <a:normAutofit/>
          </a:bodyPr>
          <a:lstStyle/>
          <a:p>
            <a:pPr marL="114300" indent="0">
              <a:buNone/>
            </a:pPr>
            <a:r>
              <a:rPr lang="en-US" sz="3200" b="1" dirty="0"/>
              <a:t>Everett V. Fox, </a:t>
            </a:r>
            <a:br>
              <a:rPr lang="en-US" sz="3200" dirty="0"/>
            </a:br>
            <a:r>
              <a:rPr lang="en-US" sz="3200" dirty="0"/>
              <a:t>Former Vice-President of </a:t>
            </a:r>
            <a:br>
              <a:rPr lang="en-US" sz="3200" dirty="0"/>
            </a:br>
            <a:r>
              <a:rPr lang="en-US" sz="3200" dirty="0"/>
              <a:t>NYU Medical Center</a:t>
            </a:r>
          </a:p>
        </p:txBody>
      </p:sp>
      <p:pic>
        <p:nvPicPr>
          <p:cNvPr id="67586" name="Picture 2" descr="C:\Documents and Settings\George Rumsey\Desktop\Howard-D\New NAHSE\NYU_medctr.jpg"/>
          <p:cNvPicPr>
            <a:picLocks noChangeAspect="1" noChangeArrowheads="1"/>
          </p:cNvPicPr>
          <p:nvPr/>
        </p:nvPicPr>
        <p:blipFill>
          <a:blip r:embed="rId2" cstate="screen"/>
          <a:srcRect/>
          <a:stretch>
            <a:fillRect/>
          </a:stretch>
        </p:blipFill>
        <p:spPr bwMode="auto">
          <a:xfrm>
            <a:off x="4409377" y="3700590"/>
            <a:ext cx="3373245" cy="2239962"/>
          </a:xfrm>
          <a:prstGeom prst="rect">
            <a:avLst/>
          </a:prstGeom>
          <a:noFill/>
        </p:spPr>
      </p:pic>
      <p:pic>
        <p:nvPicPr>
          <p:cNvPr id="5" name="Picture 4" descr="A person with a mustache&#10;&#10;Description automatically generated with low confidence">
            <a:extLst>
              <a:ext uri="{FF2B5EF4-FFF2-40B4-BE49-F238E27FC236}">
                <a16:creationId xmlns:a16="http://schemas.microsoft.com/office/drawing/2014/main" id="{98217610-008E-4F01-99FE-C1D7FF8327A4}"/>
              </a:ext>
            </a:extLst>
          </p:cNvPr>
          <p:cNvPicPr>
            <a:picLocks noChangeAspect="1"/>
          </p:cNvPicPr>
          <p:nvPr/>
        </p:nvPicPr>
        <p:blipFill>
          <a:blip r:embed="rId3"/>
          <a:stretch>
            <a:fillRect/>
          </a:stretch>
        </p:blipFill>
        <p:spPr>
          <a:xfrm>
            <a:off x="575775" y="2149073"/>
            <a:ext cx="2972215" cy="3791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solidFill>
              </a:rPr>
              <a:t>What was the private term for females in NAHSE prior to 1985?</a:t>
            </a:r>
            <a:endParaRPr lang="en-US" sz="2800" dirty="0">
              <a:solidFill>
                <a:schemeClr val="bg2"/>
              </a:solidFill>
            </a:endParaRPr>
          </a:p>
        </p:txBody>
      </p:sp>
      <p:sp>
        <p:nvSpPr>
          <p:cNvPr id="3" name="Text Placeholder 2"/>
          <p:cNvSpPr>
            <a:spLocks noGrp="1"/>
          </p:cNvSpPr>
          <p:nvPr>
            <p:ph type="body" idx="1"/>
          </p:nvPr>
        </p:nvSpPr>
        <p:spPr>
          <a:xfrm>
            <a:off x="3246119" y="2852927"/>
            <a:ext cx="8107680" cy="3238691"/>
          </a:xfrm>
        </p:spPr>
        <p:txBody>
          <a:bodyPr>
            <a:normAutofit/>
          </a:bodyPr>
          <a:lstStyle/>
          <a:p>
            <a:pPr marL="114300" indent="0">
              <a:buNone/>
            </a:pPr>
            <a:r>
              <a:rPr lang="en-US" sz="3200" b="1" cap="none" dirty="0"/>
              <a:t>NAHSE-</a:t>
            </a:r>
            <a:r>
              <a:rPr lang="en-US" sz="3200" b="1" cap="none" dirty="0" err="1"/>
              <a:t>ettes</a:t>
            </a:r>
            <a:r>
              <a:rPr lang="en-US" sz="3200" b="1" cap="none" dirty="0"/>
              <a:t>,</a:t>
            </a:r>
            <a:br>
              <a:rPr lang="en-US" sz="3200" cap="none" dirty="0"/>
            </a:br>
            <a:r>
              <a:rPr lang="en-US" sz="3200" dirty="0"/>
              <a:t>whose function was to prepare cocktails, playing cards and keep the hospitality suite clean</a:t>
            </a:r>
          </a:p>
        </p:txBody>
      </p:sp>
      <p:pic>
        <p:nvPicPr>
          <p:cNvPr id="68618" name="Picture 10" descr="C:\Documents and Settings\George Rumsey\Local Settings\Temporary Internet Files\Content.IE5\XLKJ25XL\MC900149924[1].wmf"/>
          <p:cNvPicPr>
            <a:picLocks noChangeAspect="1" noChangeArrowheads="1"/>
          </p:cNvPicPr>
          <p:nvPr/>
        </p:nvPicPr>
        <p:blipFill>
          <a:blip r:embed="rId2" cstate="screen"/>
          <a:srcRect/>
          <a:stretch>
            <a:fillRect/>
          </a:stretch>
        </p:blipFill>
        <p:spPr bwMode="auto">
          <a:xfrm>
            <a:off x="743712" y="2703549"/>
            <a:ext cx="2101913" cy="25410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618"/>
                                        </p:tgtEl>
                                        <p:attrNameLst>
                                          <p:attrName>style.visibility</p:attrName>
                                        </p:attrNameLst>
                                      </p:cBhvr>
                                      <p:to>
                                        <p:strVal val="visible"/>
                                      </p:to>
                                    </p:set>
                                    <p:animEffect transition="in" filter="fade">
                                      <p:cBhvr>
                                        <p:cTn id="7" dur="2000"/>
                                        <p:tgtEl>
                                          <p:spTgt spid="6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794</Words>
  <Application>Microsoft Office PowerPoint</Application>
  <PresentationFormat>Widescreen</PresentationFormat>
  <Paragraphs>57</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Montserrat-Bold</vt:lpstr>
      <vt:lpstr>Montserrat-Light</vt:lpstr>
      <vt:lpstr>Office Theme</vt:lpstr>
      <vt:lpstr>The Challenge of History</vt:lpstr>
      <vt:lpstr>The NAHSE Mission</vt:lpstr>
      <vt:lpstr>PowerPoint Presentation</vt:lpstr>
      <vt:lpstr>Where and in what year was NAHSE founded? What national meeting?</vt:lpstr>
      <vt:lpstr>What were the original eight NAHSE Chapters (Prior to 1977)?</vt:lpstr>
      <vt:lpstr>In what year was the NAHSE logo developed?</vt:lpstr>
      <vt:lpstr>Where was NAHSE’s first headquarters?</vt:lpstr>
      <vt:lpstr>Who was the first NAHSE president?</vt:lpstr>
      <vt:lpstr>What was the private term for females in NAHSE prior to 1985?</vt:lpstr>
      <vt:lpstr>Who was the first female president of NAHSE?</vt:lpstr>
      <vt:lpstr>What number President is  Fabian Stone?</vt:lpstr>
      <vt:lpstr>NAHSE Leadership 2021-2023</vt:lpstr>
      <vt:lpstr>What was it that a 14-year-old said to Haynes Rice (one of the NAHSE founders) that shaped his views on forming NAHSE?</vt:lpstr>
      <vt:lpstr>The Losses we have experienced</vt:lpstr>
      <vt:lpstr>The Challenge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Diane Howard</dc:creator>
  <cp:lastModifiedBy>Tiara Muse</cp:lastModifiedBy>
  <cp:revision>18</cp:revision>
  <cp:lastPrinted>2021-12-01T21:33:37Z</cp:lastPrinted>
  <dcterms:modified xsi:type="dcterms:W3CDTF">2022-01-24T00:42:37Z</dcterms:modified>
</cp:coreProperties>
</file>